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399288" cy="43200638"/>
  <p:notesSz cx="6858000" cy="9144000"/>
  <p:defaultTextStyle>
    <a:defPPr>
      <a:defRPr lang="es-MX"/>
    </a:defPPr>
    <a:lvl1pPr marL="0" algn="l" defTabSz="3628796" rtl="0" eaLnBrk="1" latinLnBrk="0" hangingPunct="1">
      <a:defRPr sz="7143" kern="1200">
        <a:solidFill>
          <a:schemeClr val="tx1"/>
        </a:solidFill>
        <a:latin typeface="+mn-lt"/>
        <a:ea typeface="+mn-ea"/>
        <a:cs typeface="+mn-cs"/>
      </a:defRPr>
    </a:lvl1pPr>
    <a:lvl2pPr marL="1814398" algn="l" defTabSz="3628796" rtl="0" eaLnBrk="1" latinLnBrk="0" hangingPunct="1">
      <a:defRPr sz="7143" kern="1200">
        <a:solidFill>
          <a:schemeClr val="tx1"/>
        </a:solidFill>
        <a:latin typeface="+mn-lt"/>
        <a:ea typeface="+mn-ea"/>
        <a:cs typeface="+mn-cs"/>
      </a:defRPr>
    </a:lvl2pPr>
    <a:lvl3pPr marL="3628796" algn="l" defTabSz="3628796" rtl="0" eaLnBrk="1" latinLnBrk="0" hangingPunct="1">
      <a:defRPr sz="7143" kern="1200">
        <a:solidFill>
          <a:schemeClr val="tx1"/>
        </a:solidFill>
        <a:latin typeface="+mn-lt"/>
        <a:ea typeface="+mn-ea"/>
        <a:cs typeface="+mn-cs"/>
      </a:defRPr>
    </a:lvl3pPr>
    <a:lvl4pPr marL="5443195" algn="l" defTabSz="3628796" rtl="0" eaLnBrk="1" latinLnBrk="0" hangingPunct="1">
      <a:defRPr sz="7143" kern="1200">
        <a:solidFill>
          <a:schemeClr val="tx1"/>
        </a:solidFill>
        <a:latin typeface="+mn-lt"/>
        <a:ea typeface="+mn-ea"/>
        <a:cs typeface="+mn-cs"/>
      </a:defRPr>
    </a:lvl4pPr>
    <a:lvl5pPr marL="7257593" algn="l" defTabSz="3628796" rtl="0" eaLnBrk="1" latinLnBrk="0" hangingPunct="1">
      <a:defRPr sz="7143" kern="1200">
        <a:solidFill>
          <a:schemeClr val="tx1"/>
        </a:solidFill>
        <a:latin typeface="+mn-lt"/>
        <a:ea typeface="+mn-ea"/>
        <a:cs typeface="+mn-cs"/>
      </a:defRPr>
    </a:lvl5pPr>
    <a:lvl6pPr marL="9071991" algn="l" defTabSz="3628796" rtl="0" eaLnBrk="1" latinLnBrk="0" hangingPunct="1">
      <a:defRPr sz="7143" kern="1200">
        <a:solidFill>
          <a:schemeClr val="tx1"/>
        </a:solidFill>
        <a:latin typeface="+mn-lt"/>
        <a:ea typeface="+mn-ea"/>
        <a:cs typeface="+mn-cs"/>
      </a:defRPr>
    </a:lvl6pPr>
    <a:lvl7pPr marL="10886389" algn="l" defTabSz="3628796" rtl="0" eaLnBrk="1" latinLnBrk="0" hangingPunct="1">
      <a:defRPr sz="7143" kern="1200">
        <a:solidFill>
          <a:schemeClr val="tx1"/>
        </a:solidFill>
        <a:latin typeface="+mn-lt"/>
        <a:ea typeface="+mn-ea"/>
        <a:cs typeface="+mn-cs"/>
      </a:defRPr>
    </a:lvl7pPr>
    <a:lvl8pPr marL="12700787" algn="l" defTabSz="3628796" rtl="0" eaLnBrk="1" latinLnBrk="0" hangingPunct="1">
      <a:defRPr sz="7143" kern="1200">
        <a:solidFill>
          <a:schemeClr val="tx1"/>
        </a:solidFill>
        <a:latin typeface="+mn-lt"/>
        <a:ea typeface="+mn-ea"/>
        <a:cs typeface="+mn-cs"/>
      </a:defRPr>
    </a:lvl8pPr>
    <a:lvl9pPr marL="14515186" algn="l" defTabSz="3628796"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7" userDrawn="1">
          <p15:clr>
            <a:srgbClr val="A4A3A4"/>
          </p15:clr>
        </p15:guide>
        <p15:guide id="2" pos="1027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19" d="100"/>
          <a:sy n="19" d="100"/>
        </p:scale>
        <p:origin x="2724" y="78"/>
      </p:cViewPr>
      <p:guideLst>
        <p:guide orient="horz" pos="13607"/>
        <p:guide pos="1027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E7FFC0ED-E095-432E-B11F-80B6955DC764}" type="datetimeFigureOut">
              <a:rPr lang="es-MX" smtClean="0"/>
              <a:t>10/10/2025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3967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7FFC0ED-E095-432E-B11F-80B6955DC764}" type="datetimeFigureOut">
              <a:rPr lang="es-MX" smtClean="0"/>
              <a:t>10/10/2025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07080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7FFC0ED-E095-432E-B11F-80B6955DC764}" type="datetimeFigureOut">
              <a:rPr lang="es-MX" smtClean="0"/>
              <a:t>10/10/2025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2726926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7FFC0ED-E095-432E-B11F-80B6955DC764}" type="datetimeFigureOut">
              <a:rPr lang="es-MX" smtClean="0"/>
              <a:t>10/10/2025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7902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E7FFC0ED-E095-432E-B11F-80B6955DC764}" type="datetimeFigureOut">
              <a:rPr lang="es-MX" smtClean="0"/>
              <a:t>10/10/2025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2474788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7FFC0ED-E095-432E-B11F-80B6955DC764}" type="datetimeFigureOut">
              <a:rPr lang="es-MX" smtClean="0"/>
              <a:t>10/10/2025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08508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4" name="Content Placeholder 3"/>
          <p:cNvSpPr>
            <a:spLocks noGrp="1"/>
          </p:cNvSpPr>
          <p:nvPr>
            <p:ph sz="half" idx="2"/>
          </p:nvPr>
        </p:nvSpPr>
        <p:spPr>
          <a:xfrm>
            <a:off x="2231675" y="15780233"/>
            <a:ext cx="13706415" cy="23210346"/>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6" name="Content Placeholder 5"/>
          <p:cNvSpPr>
            <a:spLocks noGrp="1"/>
          </p:cNvSpPr>
          <p:nvPr>
            <p:ph sz="quarter" idx="4"/>
          </p:nvPr>
        </p:nvSpPr>
        <p:spPr>
          <a:xfrm>
            <a:off x="16402142" y="15780233"/>
            <a:ext cx="13773917" cy="23210346"/>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7FFC0ED-E095-432E-B11F-80B6955DC764}" type="datetimeFigureOut">
              <a:rPr lang="es-MX" smtClean="0"/>
              <a:t>10/10/2025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29674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7FFC0ED-E095-432E-B11F-80B6955DC764}" type="datetimeFigureOut">
              <a:rPr lang="es-MX" smtClean="0"/>
              <a:t>10/10/2025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3876664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FC0ED-E095-432E-B11F-80B6955DC764}" type="datetimeFigureOut">
              <a:rPr lang="es-MX" smtClean="0"/>
              <a:t>10/10/2025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91833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p:txBody>
          <a:bodyPr/>
          <a:lstStyle/>
          <a:p>
            <a:fld id="{E7FFC0ED-E095-432E-B11F-80B6955DC764}" type="datetimeFigureOut">
              <a:rPr lang="es-MX" smtClean="0"/>
              <a:t>10/10/2025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99756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p:txBody>
          <a:bodyPr/>
          <a:lstStyle/>
          <a:p>
            <a:fld id="{E7FFC0ED-E095-432E-B11F-80B6955DC764}" type="datetimeFigureOut">
              <a:rPr lang="es-MX" smtClean="0"/>
              <a:t>10/10/2025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C072E36-BA4E-443E-8D65-F616C3917FBB}" type="slidenum">
              <a:rPr lang="es-MX" smtClean="0"/>
              <a:t>‹Nº›</a:t>
            </a:fld>
            <a:endParaRPr lang="es-MX"/>
          </a:p>
        </p:txBody>
      </p:sp>
    </p:spTree>
    <p:extLst>
      <p:ext uri="{BB962C8B-B14F-4D97-AF65-F5344CB8AC3E}">
        <p14:creationId xmlns:p14="http://schemas.microsoft.com/office/powerpoint/2010/main" val="1827172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7FFC0ED-E095-432E-B11F-80B6955DC764}" type="datetimeFigureOut">
              <a:rPr lang="es-MX" smtClean="0"/>
              <a:t>10/10/2025</a:t>
            </a:fld>
            <a:endParaRPr lang="es-MX"/>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0C072E36-BA4E-443E-8D65-F616C3917FBB}" type="slidenum">
              <a:rPr lang="es-MX" smtClean="0"/>
              <a:t>‹Nº›</a:t>
            </a:fld>
            <a:endParaRPr lang="es-MX"/>
          </a:p>
        </p:txBody>
      </p:sp>
    </p:spTree>
    <p:extLst>
      <p:ext uri="{BB962C8B-B14F-4D97-AF65-F5344CB8AC3E}">
        <p14:creationId xmlns:p14="http://schemas.microsoft.com/office/powerpoint/2010/main" val="1613113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71000" y="507998"/>
            <a:ext cx="3766286" cy="36299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000" dirty="0">
                <a:solidFill>
                  <a:schemeClr val="bg1">
                    <a:lumMod val="50000"/>
                  </a:schemeClr>
                </a:solidFill>
              </a:rPr>
              <a:t>Logotipo</a:t>
            </a:r>
          </a:p>
          <a:p>
            <a:pPr algn="ctr"/>
            <a:r>
              <a:rPr lang="es-MX" sz="6000" dirty="0">
                <a:solidFill>
                  <a:schemeClr val="bg1">
                    <a:lumMod val="50000"/>
                  </a:schemeClr>
                </a:solidFill>
              </a:rPr>
              <a:t>Institución</a:t>
            </a:r>
          </a:p>
        </p:txBody>
      </p:sp>
      <p:sp>
        <p:nvSpPr>
          <p:cNvPr id="9" name="CuadroTexto 8"/>
          <p:cNvSpPr txBox="1"/>
          <p:nvPr/>
        </p:nvSpPr>
        <p:spPr>
          <a:xfrm>
            <a:off x="3755572" y="4439595"/>
            <a:ext cx="25211314" cy="1446550"/>
          </a:xfrm>
          <a:prstGeom prst="rect">
            <a:avLst/>
          </a:prstGeom>
          <a:noFill/>
        </p:spPr>
        <p:txBody>
          <a:bodyPr wrap="square" rtlCol="0">
            <a:spAutoFit/>
          </a:bodyPr>
          <a:lstStyle/>
          <a:p>
            <a:pPr algn="ctr"/>
            <a:r>
              <a:rPr lang="es-MX" sz="8500" b="1" dirty="0">
                <a:solidFill>
                  <a:srgbClr val="006600"/>
                </a:solidFill>
              </a:rPr>
              <a:t>TITULO DEL TRABAJO A PRESENTAR EN SOMECH 2025</a:t>
            </a:r>
          </a:p>
        </p:txBody>
      </p:sp>
      <p:sp>
        <p:nvSpPr>
          <p:cNvPr id="10" name="CuadroTexto 9"/>
          <p:cNvSpPr txBox="1"/>
          <p:nvPr/>
        </p:nvSpPr>
        <p:spPr>
          <a:xfrm>
            <a:off x="11933238" y="5964901"/>
            <a:ext cx="8737600" cy="707886"/>
          </a:xfrm>
          <a:prstGeom prst="rect">
            <a:avLst/>
          </a:prstGeom>
          <a:noFill/>
        </p:spPr>
        <p:txBody>
          <a:bodyPr wrap="square" rtlCol="0">
            <a:spAutoFit/>
          </a:bodyPr>
          <a:lstStyle/>
          <a:p>
            <a:pPr algn="ctr"/>
            <a:r>
              <a:rPr lang="es-MX" sz="4000" b="1" dirty="0">
                <a:solidFill>
                  <a:srgbClr val="006600"/>
                </a:solidFill>
              </a:rPr>
              <a:t>Código del trabajo</a:t>
            </a:r>
          </a:p>
        </p:txBody>
      </p:sp>
      <p:sp>
        <p:nvSpPr>
          <p:cNvPr id="12" name="CuadroTexto 11"/>
          <p:cNvSpPr txBox="1"/>
          <p:nvPr/>
        </p:nvSpPr>
        <p:spPr>
          <a:xfrm>
            <a:off x="6428582" y="6832326"/>
            <a:ext cx="19759612" cy="707886"/>
          </a:xfrm>
          <a:prstGeom prst="rect">
            <a:avLst/>
          </a:prstGeom>
          <a:noFill/>
        </p:spPr>
        <p:txBody>
          <a:bodyPr wrap="square" rtlCol="0">
            <a:spAutoFit/>
          </a:bodyPr>
          <a:lstStyle/>
          <a:p>
            <a:pPr algn="ctr"/>
            <a:r>
              <a:rPr lang="es-MX" sz="4000" b="1" dirty="0"/>
              <a:t>Nombre Apellido-apellido</a:t>
            </a:r>
            <a:r>
              <a:rPr lang="es-MX" sz="4000" b="1" baseline="30000" dirty="0"/>
              <a:t>1</a:t>
            </a:r>
            <a:r>
              <a:rPr lang="es-MX" sz="4000" b="1" dirty="0"/>
              <a:t>, Nombre apellido-apellido</a:t>
            </a:r>
            <a:r>
              <a:rPr lang="es-MX" sz="4000" b="1" baseline="30000" dirty="0"/>
              <a:t>2</a:t>
            </a:r>
            <a:r>
              <a:rPr lang="es-MX" sz="4000" b="1" dirty="0"/>
              <a:t>, Nombre apellido-apellido</a:t>
            </a:r>
            <a:r>
              <a:rPr lang="es-MX" sz="4000" b="1" baseline="30000" dirty="0"/>
              <a:t>3</a:t>
            </a:r>
            <a:endParaRPr lang="es-MX" sz="4000" b="1" dirty="0"/>
          </a:p>
        </p:txBody>
      </p:sp>
      <p:sp>
        <p:nvSpPr>
          <p:cNvPr id="13" name="CuadroTexto 12"/>
          <p:cNvSpPr txBox="1"/>
          <p:nvPr/>
        </p:nvSpPr>
        <p:spPr>
          <a:xfrm>
            <a:off x="6377782" y="7746726"/>
            <a:ext cx="19759612" cy="707886"/>
          </a:xfrm>
          <a:prstGeom prst="rect">
            <a:avLst/>
          </a:prstGeom>
          <a:noFill/>
        </p:spPr>
        <p:txBody>
          <a:bodyPr wrap="square" rtlCol="0">
            <a:spAutoFit/>
          </a:bodyPr>
          <a:lstStyle/>
          <a:p>
            <a:pPr algn="ctr"/>
            <a:r>
              <a:rPr lang="es-MX" sz="4000" b="1" baseline="30000" dirty="0"/>
              <a:t>1</a:t>
            </a:r>
            <a:r>
              <a:rPr lang="es-MX" sz="4000" b="1" dirty="0"/>
              <a:t>Afiliación, </a:t>
            </a:r>
            <a:r>
              <a:rPr lang="es-MX" sz="4000" b="1" baseline="30000" dirty="0"/>
              <a:t>2</a:t>
            </a:r>
            <a:r>
              <a:rPr lang="es-MX" sz="4000" b="1" dirty="0"/>
              <a:t>Afiliación, </a:t>
            </a:r>
            <a:r>
              <a:rPr lang="es-MX" sz="4000" b="1" baseline="30000" dirty="0"/>
              <a:t>2</a:t>
            </a:r>
            <a:r>
              <a:rPr lang="es-MX" sz="4000" b="1" dirty="0"/>
              <a:t>Afiliación</a:t>
            </a:r>
          </a:p>
        </p:txBody>
      </p:sp>
      <p:sp>
        <p:nvSpPr>
          <p:cNvPr id="14" name="CuadroTexto 13">
            <a:extLst>
              <a:ext uri="{FF2B5EF4-FFF2-40B4-BE49-F238E27FC236}">
                <a16:creationId xmlns:a16="http://schemas.microsoft.com/office/drawing/2014/main" id="{2CE51501-7F2A-42E2-B04B-05EE2315D0C2}"/>
              </a:ext>
            </a:extLst>
          </p:cNvPr>
          <p:cNvSpPr txBox="1"/>
          <p:nvPr/>
        </p:nvSpPr>
        <p:spPr>
          <a:xfrm>
            <a:off x="1253067" y="9133126"/>
            <a:ext cx="14020800" cy="784830"/>
          </a:xfrm>
          <a:prstGeom prst="rect">
            <a:avLst/>
          </a:prstGeom>
          <a:solidFill>
            <a:srgbClr val="006600"/>
          </a:solidFill>
          <a:ln w="7620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4500" b="1" dirty="0">
                <a:solidFill>
                  <a:schemeClr val="bg1"/>
                </a:solidFill>
              </a:rPr>
              <a:t>Introducción</a:t>
            </a:r>
            <a:endParaRPr lang="es-ES" sz="4500" b="1" dirty="0">
              <a:solidFill>
                <a:schemeClr val="bg1"/>
              </a:solidFill>
            </a:endParaRPr>
          </a:p>
        </p:txBody>
      </p:sp>
      <p:sp>
        <p:nvSpPr>
          <p:cNvPr id="16" name="CuadroTexto 15">
            <a:extLst>
              <a:ext uri="{FF2B5EF4-FFF2-40B4-BE49-F238E27FC236}">
                <a16:creationId xmlns:a16="http://schemas.microsoft.com/office/drawing/2014/main" id="{BAE0DB99-A7EB-432F-9A61-4A692F3260D6}"/>
              </a:ext>
            </a:extLst>
          </p:cNvPr>
          <p:cNvSpPr txBox="1"/>
          <p:nvPr/>
        </p:nvSpPr>
        <p:spPr>
          <a:xfrm>
            <a:off x="1253067" y="19908245"/>
            <a:ext cx="14020800" cy="784830"/>
          </a:xfrm>
          <a:prstGeom prst="rect">
            <a:avLst/>
          </a:prstGeom>
          <a:solidFill>
            <a:srgbClr val="006600"/>
          </a:solidFill>
          <a:ln w="76200">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s-MX"/>
            </a:defPPr>
            <a:lvl1pPr algn="ctr">
              <a:defRPr sz="4800" b="1">
                <a:solidFill>
                  <a:schemeClr val="bg1"/>
                </a:solidFill>
              </a:defRPr>
            </a:lvl1pPr>
          </a:lstStyle>
          <a:p>
            <a:r>
              <a:rPr lang="es-MX" sz="4500" dirty="0"/>
              <a:t>Materiales y Métodos</a:t>
            </a:r>
            <a:endParaRPr lang="es-ES" sz="4500" dirty="0"/>
          </a:p>
        </p:txBody>
      </p:sp>
      <p:sp>
        <p:nvSpPr>
          <p:cNvPr id="17" name="CuadroTexto 16">
            <a:extLst>
              <a:ext uri="{FF2B5EF4-FFF2-40B4-BE49-F238E27FC236}">
                <a16:creationId xmlns:a16="http://schemas.microsoft.com/office/drawing/2014/main" id="{ECB7FA6A-8D31-4A85-BE3C-59D123F87292}"/>
              </a:ext>
            </a:extLst>
          </p:cNvPr>
          <p:cNvSpPr txBox="1"/>
          <p:nvPr/>
        </p:nvSpPr>
        <p:spPr>
          <a:xfrm>
            <a:off x="1253067" y="29998108"/>
            <a:ext cx="14020800" cy="784830"/>
          </a:xfrm>
          <a:prstGeom prst="rect">
            <a:avLst/>
          </a:prstGeom>
          <a:solidFill>
            <a:srgbClr val="006600"/>
          </a:solidFill>
          <a:ln w="76200">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s-MX"/>
            </a:defPPr>
            <a:lvl1pPr algn="ctr">
              <a:defRPr sz="4800" b="1">
                <a:solidFill>
                  <a:schemeClr val="bg1"/>
                </a:solidFill>
              </a:defRPr>
            </a:lvl1pPr>
          </a:lstStyle>
          <a:p>
            <a:r>
              <a:rPr lang="es-MX" sz="4500" dirty="0"/>
              <a:t>Resultados y Discusiones</a:t>
            </a:r>
            <a:endParaRPr lang="es-ES" sz="4500" dirty="0"/>
          </a:p>
        </p:txBody>
      </p:sp>
      <p:sp>
        <p:nvSpPr>
          <p:cNvPr id="19" name="CuadroTexto 18">
            <a:extLst>
              <a:ext uri="{FF2B5EF4-FFF2-40B4-BE49-F238E27FC236}">
                <a16:creationId xmlns:a16="http://schemas.microsoft.com/office/drawing/2014/main" id="{47317C2B-C95C-4185-B987-DE20095FA124}"/>
              </a:ext>
            </a:extLst>
          </p:cNvPr>
          <p:cNvSpPr txBox="1"/>
          <p:nvPr/>
        </p:nvSpPr>
        <p:spPr>
          <a:xfrm>
            <a:off x="17125419" y="28342842"/>
            <a:ext cx="14020800" cy="784830"/>
          </a:xfrm>
          <a:prstGeom prst="rect">
            <a:avLst/>
          </a:prstGeom>
          <a:solidFill>
            <a:srgbClr val="006600"/>
          </a:solidFill>
          <a:ln w="76200">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s-MX"/>
            </a:defPPr>
            <a:lvl1pPr algn="ctr">
              <a:defRPr sz="4800" b="1">
                <a:solidFill>
                  <a:schemeClr val="bg1"/>
                </a:solidFill>
              </a:defRPr>
            </a:lvl1pPr>
          </a:lstStyle>
          <a:p>
            <a:r>
              <a:rPr lang="es-MX" sz="4500" dirty="0"/>
              <a:t>Conclusiones</a:t>
            </a:r>
            <a:endParaRPr lang="es-ES" sz="4500" dirty="0"/>
          </a:p>
        </p:txBody>
      </p:sp>
      <p:sp>
        <p:nvSpPr>
          <p:cNvPr id="22" name="CuadroTexto 21">
            <a:extLst>
              <a:ext uri="{FF2B5EF4-FFF2-40B4-BE49-F238E27FC236}">
                <a16:creationId xmlns:a16="http://schemas.microsoft.com/office/drawing/2014/main" id="{17398326-1366-4767-8662-AB2A2B5C5941}"/>
              </a:ext>
            </a:extLst>
          </p:cNvPr>
          <p:cNvSpPr txBox="1"/>
          <p:nvPr/>
        </p:nvSpPr>
        <p:spPr>
          <a:xfrm>
            <a:off x="17106555" y="37553238"/>
            <a:ext cx="14020800" cy="784830"/>
          </a:xfrm>
          <a:prstGeom prst="rect">
            <a:avLst/>
          </a:prstGeom>
          <a:solidFill>
            <a:srgbClr val="006600"/>
          </a:solidFill>
          <a:ln w="76200">
            <a:noFill/>
          </a:ln>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s-MX"/>
            </a:defPPr>
            <a:lvl1pPr algn="ctr">
              <a:defRPr sz="4800" b="1">
                <a:solidFill>
                  <a:schemeClr val="bg1"/>
                </a:solidFill>
              </a:defRPr>
            </a:lvl1pPr>
          </a:lstStyle>
          <a:p>
            <a:r>
              <a:rPr lang="es-MX" sz="4500" dirty="0"/>
              <a:t>Referencias</a:t>
            </a:r>
            <a:endParaRPr lang="es-ES" sz="4500" dirty="0"/>
          </a:p>
        </p:txBody>
      </p:sp>
      <p:sp>
        <p:nvSpPr>
          <p:cNvPr id="26" name="CuadroTexto 25"/>
          <p:cNvSpPr txBox="1"/>
          <p:nvPr/>
        </p:nvSpPr>
        <p:spPr>
          <a:xfrm>
            <a:off x="1253067" y="10250909"/>
            <a:ext cx="14020800" cy="9264075"/>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p>
            <a:pPr algn="just" rtl="0"/>
            <a:r>
              <a:rPr lang="es-ES" sz="3600" b="0" i="0" u="none" strike="noStrike" kern="1200" baseline="0" dirty="0">
                <a:solidFill>
                  <a:srgbClr val="000000"/>
                </a:solidFill>
                <a:latin typeface="Calibri" panose="020F0502020204030204" pitchFamily="34" charset="0"/>
              </a:rPr>
              <a:t>Tipografía </a:t>
            </a:r>
            <a:r>
              <a:rPr lang="es-ES" sz="3600" b="0" i="0" u="none" strike="noStrike" kern="1200" baseline="0" dirty="0" err="1">
                <a:solidFill>
                  <a:srgbClr val="000000"/>
                </a:solidFill>
                <a:latin typeface="Calibri" panose="020F0502020204030204" pitchFamily="34" charset="0"/>
              </a:rPr>
              <a:t>calibri</a:t>
            </a:r>
            <a:r>
              <a:rPr lang="es-ES" sz="3600" b="0" i="0" u="none" strike="noStrike" kern="1200" baseline="0" dirty="0">
                <a:solidFill>
                  <a:srgbClr val="000000"/>
                </a:solidFill>
                <a:latin typeface="Calibri" panose="020F0502020204030204" pitchFamily="34" charset="0"/>
              </a:rPr>
              <a:t> (cuerpo) tamaño 35 a 38 justificada.</a:t>
            </a:r>
          </a:p>
          <a:p>
            <a:pPr algn="just" rtl="0"/>
            <a:r>
              <a:rPr lang="es-ES" sz="3600" b="0" i="0" u="none" strike="noStrike" kern="1200" baseline="0" dirty="0">
                <a:solidFill>
                  <a:srgbClr val="000000"/>
                </a:solidFill>
                <a:latin typeface="Calibri" panose="020F0502020204030204" pitchFamily="34" charset="0"/>
              </a:rPr>
              <a:t>En esta sección exponer los motivos de la investigación, y los antecedentes de esta, justificando con las referencias bibliográficas requeridas numeradas consecutivamente con superindice</a:t>
            </a:r>
            <a:r>
              <a:rPr lang="es-ES" sz="3600" b="0" i="0" u="none" strike="noStrike" kern="1200" baseline="30000" dirty="0">
                <a:solidFill>
                  <a:srgbClr val="000000"/>
                </a:solidFill>
                <a:latin typeface="Calibri" panose="020F0502020204030204" pitchFamily="34" charset="0"/>
              </a:rPr>
              <a:t>1</a:t>
            </a:r>
            <a:r>
              <a:rPr lang="es-ES" sz="3600" b="0" i="0" u="none" strike="noStrike" kern="1200" baseline="0" dirty="0">
                <a:solidFill>
                  <a:srgbClr val="000000"/>
                </a:solidFill>
                <a:latin typeface="Calibri" panose="020F0502020204030204" pitchFamily="34" charset="0"/>
              </a:rPr>
              <a:t>, pero que el número no sea mayor de 10. En este apartado se incluyen también los objetivos que tuvo la investigación</a:t>
            </a:r>
            <a:endParaRPr lang="es-MX" sz="3800" dirty="0"/>
          </a:p>
          <a:p>
            <a:endParaRPr lang="es-MX" sz="3800" dirty="0"/>
          </a:p>
          <a:p>
            <a:endParaRPr lang="es-MX" sz="3800" dirty="0"/>
          </a:p>
          <a:p>
            <a:endParaRPr lang="es-MX" sz="3800" dirty="0"/>
          </a:p>
          <a:p>
            <a:endParaRPr lang="es-MX" sz="3800" dirty="0"/>
          </a:p>
          <a:p>
            <a:endParaRPr lang="es-MX" sz="3800" dirty="0"/>
          </a:p>
          <a:p>
            <a:endParaRPr lang="es-MX" sz="3800" dirty="0"/>
          </a:p>
          <a:p>
            <a:endParaRPr lang="es-MX" sz="3800" dirty="0"/>
          </a:p>
          <a:p>
            <a:endParaRPr lang="es-MX" sz="3800" dirty="0"/>
          </a:p>
          <a:p>
            <a:endParaRPr lang="es-MX" sz="3800" dirty="0"/>
          </a:p>
          <a:p>
            <a:endParaRPr lang="es-MX" sz="3800" dirty="0"/>
          </a:p>
        </p:txBody>
      </p:sp>
      <p:sp>
        <p:nvSpPr>
          <p:cNvPr id="27" name="CuadroTexto 26"/>
          <p:cNvSpPr txBox="1"/>
          <p:nvPr/>
        </p:nvSpPr>
        <p:spPr>
          <a:xfrm>
            <a:off x="1253067" y="20882528"/>
            <a:ext cx="14020800" cy="9510296"/>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defPPr>
              <a:defRPr lang="es-MX"/>
            </a:defPPr>
            <a:lvl1pPr>
              <a:defRPr sz="3800"/>
            </a:lvl1pPr>
          </a:lstStyle>
          <a:p>
            <a:pPr algn="just"/>
            <a:r>
              <a:rPr lang="es-ES" dirty="0"/>
              <a:t>Tipografía </a:t>
            </a:r>
            <a:r>
              <a:rPr lang="es-ES" dirty="0" err="1"/>
              <a:t>calibri</a:t>
            </a:r>
            <a:r>
              <a:rPr lang="es-ES" dirty="0"/>
              <a:t> (cuerpo) tamaño 35 a 38 justificada.</a:t>
            </a:r>
          </a:p>
          <a:p>
            <a:pPr algn="just"/>
            <a:r>
              <a:rPr lang="es-ES" dirty="0"/>
              <a:t>Describir el sitio donde se realizó la investigación y el año, así como los procedimientos metodológicos generales utilizado, incluir también referencias bibliográficas </a:t>
            </a:r>
            <a:r>
              <a:rPr lang="es-ES" sz="4000" b="0" i="0" u="none" strike="noStrike" kern="1200" baseline="0" dirty="0">
                <a:solidFill>
                  <a:srgbClr val="000000"/>
                </a:solidFill>
                <a:latin typeface="Calibri" panose="020F0502020204030204" pitchFamily="34" charset="0"/>
              </a:rPr>
              <a:t>numeradas consecutivamente con superindice</a:t>
            </a:r>
            <a:r>
              <a:rPr lang="es-ES" sz="4000" baseline="30000" dirty="0">
                <a:solidFill>
                  <a:srgbClr val="000000"/>
                </a:solidFill>
                <a:latin typeface="Calibri" panose="020F0502020204030204" pitchFamily="34" charset="0"/>
              </a:rPr>
              <a:t>2</a:t>
            </a:r>
            <a:r>
              <a:rPr lang="es-ES" sz="4000" b="0" i="0" u="none" strike="noStrike" kern="1200" baseline="0" dirty="0">
                <a:solidFill>
                  <a:srgbClr val="000000"/>
                </a:solidFill>
                <a:latin typeface="Calibri" panose="020F0502020204030204" pitchFamily="34" charset="0"/>
              </a:rPr>
              <a:t>, </a:t>
            </a:r>
            <a:r>
              <a:rPr lang="es-ES" dirty="0"/>
              <a:t>para describir la metodología utilizada.</a:t>
            </a:r>
          </a:p>
          <a:p>
            <a:pPr algn="just"/>
            <a:r>
              <a:rPr lang="es-ES" dirty="0"/>
              <a:t>Pueden utilizarse diagramas de flujo, figuras en la descripción de esta sección.</a:t>
            </a:r>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MX" dirty="0"/>
          </a:p>
        </p:txBody>
      </p:sp>
      <p:sp>
        <p:nvSpPr>
          <p:cNvPr id="28" name="CuadroTexto 27"/>
          <p:cNvSpPr txBox="1"/>
          <p:nvPr/>
        </p:nvSpPr>
        <p:spPr>
          <a:xfrm>
            <a:off x="1261089" y="30884785"/>
            <a:ext cx="14020800" cy="10618291"/>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defPPr>
              <a:defRPr lang="es-MX"/>
            </a:defPPr>
            <a:lvl1pPr>
              <a:defRPr sz="3800"/>
            </a:lvl1pPr>
          </a:lstStyle>
          <a:p>
            <a:pPr algn="just"/>
            <a:r>
              <a:rPr lang="es-ES" dirty="0"/>
              <a:t>Tipografía </a:t>
            </a:r>
            <a:r>
              <a:rPr lang="es-ES" dirty="0" err="1"/>
              <a:t>calibri</a:t>
            </a:r>
            <a:r>
              <a:rPr lang="es-ES" dirty="0"/>
              <a:t> (cuerpo) tamaño 35 a 38 justificada.</a:t>
            </a:r>
          </a:p>
          <a:p>
            <a:pPr algn="just"/>
            <a:r>
              <a:rPr lang="es-ES" dirty="0"/>
              <a:t>En este apartado debe de incluirse toda la información posible con uno o dos Cuadros y/o Figuras; en este punto es fundamental incluir estos Cuadros o Figuras, pues se pretende que el lector tenga datos cuantitativos de la investigación y cuando así se amerita, éstos deben contener los parámetros estadísticos. En los cuadros se podrá reducir el tamaño de la letra hasta el No. 22 cuando así se requiera. En el caso de los títulos de los cuadros, éstos deberán de colocarse como encabezados, mientras que, en las Figuras, los títulos deberán colocarse al pie de esta.</a:t>
            </a:r>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p:txBody>
      </p:sp>
      <p:sp>
        <p:nvSpPr>
          <p:cNvPr id="29" name="CuadroTexto 28"/>
          <p:cNvSpPr txBox="1"/>
          <p:nvPr/>
        </p:nvSpPr>
        <p:spPr>
          <a:xfrm>
            <a:off x="17106555" y="9054807"/>
            <a:ext cx="14020800" cy="18897481"/>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defPPr>
              <a:defRPr lang="es-MX"/>
            </a:defPPr>
            <a:lvl1pPr>
              <a:defRPr sz="3800"/>
            </a:lvl1pPr>
          </a:lstStyle>
          <a:p>
            <a:pPr algn="just"/>
            <a:r>
              <a:rPr lang="es-ES" dirty="0"/>
              <a:t>Tipografía </a:t>
            </a:r>
            <a:r>
              <a:rPr lang="es-ES" dirty="0" err="1"/>
              <a:t>calibri</a:t>
            </a:r>
            <a:r>
              <a:rPr lang="es-ES" dirty="0"/>
              <a:t> (cuerpo) tamaño 35 a 38 justificada.</a:t>
            </a:r>
          </a:p>
          <a:p>
            <a:pPr algn="just"/>
            <a:r>
              <a:rPr lang="es-ES" dirty="0"/>
              <a:t>En este apartado debe de incluirse toda la información posible con uno o dos Cuadros y/o Figuras; en este punto es fundamental incluir estos Cuadros o Figuras, pues se pretende que el lector tenga datos cuantitativos de la investigación y cuando así se amerita, éstos deben contener los parámetros estadísticos. En los cuadros se podrá reducir el tamaño hasta 28 cuando así se requiera. En el caso de los títulos de los cuadros, éstos deberán de colocarse como encabezados, mientras que, en las Figuras, los títulos deberán colocarse al pie de esta.</a:t>
            </a:r>
          </a:p>
          <a:p>
            <a:pPr algn="just"/>
            <a:r>
              <a:rPr lang="es-ES" sz="4000" b="0" i="0" u="none" strike="noStrike" kern="1200" baseline="0" dirty="0">
                <a:solidFill>
                  <a:srgbClr val="000000"/>
                </a:solidFill>
                <a:latin typeface="Calibri" panose="020F0502020204030204" pitchFamily="34" charset="0"/>
              </a:rPr>
              <a:t>De ser necesario incluir referencias bibliográficas con fines comparativos y/o explicación de los resultados obtenidos consecutivamente con superindice</a:t>
            </a:r>
            <a:r>
              <a:rPr lang="es-ES" sz="4000" b="0" i="0" u="none" strike="noStrike" kern="1200" baseline="30000" dirty="0">
                <a:solidFill>
                  <a:srgbClr val="000000"/>
                </a:solidFill>
                <a:latin typeface="Calibri" panose="020F0502020204030204" pitchFamily="34" charset="0"/>
              </a:rPr>
              <a:t>3</a:t>
            </a:r>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a:p>
            <a:endParaRPr lang="es-MX" dirty="0"/>
          </a:p>
        </p:txBody>
      </p:sp>
      <p:sp>
        <p:nvSpPr>
          <p:cNvPr id="30" name="CuadroTexto 29"/>
          <p:cNvSpPr txBox="1"/>
          <p:nvPr/>
        </p:nvSpPr>
        <p:spPr>
          <a:xfrm>
            <a:off x="17204075" y="29603085"/>
            <a:ext cx="14020800" cy="7694414"/>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defPPr>
              <a:defRPr lang="es-MX"/>
            </a:defPPr>
            <a:lvl1pPr>
              <a:defRPr sz="3800"/>
            </a:lvl1pPr>
          </a:lstStyle>
          <a:p>
            <a:pPr algn="just"/>
            <a:r>
              <a:rPr lang="es-ES" dirty="0"/>
              <a:t>Tipografía </a:t>
            </a:r>
            <a:r>
              <a:rPr lang="es-ES" dirty="0" err="1"/>
              <a:t>calibri</a:t>
            </a:r>
            <a:r>
              <a:rPr lang="es-ES" dirty="0"/>
              <a:t> (cuerpo) tamaño 35 a 38 justificada.</a:t>
            </a:r>
          </a:p>
          <a:p>
            <a:pPr algn="just"/>
            <a:r>
              <a:rPr lang="es-ES" dirty="0"/>
              <a:t>Incluir las conclusiones más importantes de la investigación, poniendo particular énfasis a la respuesta a los objetivos planteados en la introducción e indicando si se cumplió con éstos. En este punto, se incluirá también que tan definitivas son las conclusiones obtenidas.</a:t>
            </a:r>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dirty="0"/>
          </a:p>
          <a:p>
            <a:pPr algn="just"/>
            <a:endParaRPr lang="es-ES"/>
          </a:p>
          <a:p>
            <a:pPr algn="just"/>
            <a:endParaRPr lang="es-MX" dirty="0"/>
          </a:p>
        </p:txBody>
      </p:sp>
      <p:sp>
        <p:nvSpPr>
          <p:cNvPr id="31" name="CuadroTexto 30"/>
          <p:cNvSpPr txBox="1"/>
          <p:nvPr/>
        </p:nvSpPr>
        <p:spPr>
          <a:xfrm>
            <a:off x="17115845" y="38706976"/>
            <a:ext cx="14020800" cy="2800767"/>
          </a:xfrm>
          <a:prstGeom prst="rect">
            <a:avLst/>
          </a:prstGeom>
          <a:noFill/>
          <a:ln>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p:spPr>
        <p:txBody>
          <a:bodyPr wrap="square" rtlCol="0">
            <a:spAutoFit/>
          </a:bodyPr>
          <a:lstStyle>
            <a:defPPr>
              <a:defRPr lang="es-MX"/>
            </a:defPPr>
            <a:lvl1pPr>
              <a:defRPr sz="3800"/>
            </a:lvl1pPr>
          </a:lstStyle>
          <a:p>
            <a:r>
              <a:rPr lang="es-ES" sz="3000" baseline="30000" dirty="0"/>
              <a:t>1</a:t>
            </a:r>
            <a:r>
              <a:rPr lang="es-ES" sz="3000" dirty="0"/>
              <a:t>Mitchell, JA (2017). Cita: ¿Por qué es tan importante? Mendeley </a:t>
            </a:r>
            <a:r>
              <a:rPr lang="es-ES" sz="3000" dirty="0" err="1"/>
              <a:t>Journal</a:t>
            </a:r>
            <a:r>
              <a:rPr lang="es-ES" sz="3000" dirty="0"/>
              <a:t>, 67 (2), 81-95.</a:t>
            </a:r>
          </a:p>
          <a:p>
            <a:r>
              <a:rPr lang="es-ES" sz="3000" baseline="30000" dirty="0"/>
              <a:t>2</a:t>
            </a:r>
            <a:r>
              <a:rPr lang="es-ES" sz="3000" dirty="0"/>
              <a:t>Mitchell, JA (2017). Cita: ¿Por qué es tan importante? Mendeley </a:t>
            </a:r>
            <a:r>
              <a:rPr lang="es-ES" sz="3000" dirty="0" err="1"/>
              <a:t>Journal</a:t>
            </a:r>
            <a:r>
              <a:rPr lang="es-ES" sz="3000" dirty="0"/>
              <a:t>, 67 (2), 81-95.</a:t>
            </a:r>
          </a:p>
          <a:p>
            <a:r>
              <a:rPr lang="es-ES" sz="3000" baseline="30000" dirty="0"/>
              <a:t>3</a:t>
            </a:r>
            <a:r>
              <a:rPr lang="es-ES" sz="3000" dirty="0"/>
              <a:t>Mitchell, JA (2017). Cita: ¿Por qué es tan importante? Mendeley </a:t>
            </a:r>
            <a:r>
              <a:rPr lang="es-ES" sz="3000" dirty="0" err="1"/>
              <a:t>Journal</a:t>
            </a:r>
            <a:r>
              <a:rPr lang="es-ES" sz="3000" dirty="0"/>
              <a:t>, 67 (2), 81-95</a:t>
            </a:r>
            <a:r>
              <a:rPr lang="es-ES" sz="2800" dirty="0"/>
              <a:t>.</a:t>
            </a:r>
          </a:p>
          <a:p>
            <a:endParaRPr lang="es-ES" sz="2800" dirty="0"/>
          </a:p>
          <a:p>
            <a:endParaRPr lang="es-ES" sz="2800" dirty="0"/>
          </a:p>
          <a:p>
            <a:endParaRPr lang="es-MX" sz="3000" dirty="0"/>
          </a:p>
        </p:txBody>
      </p:sp>
      <p:pic>
        <p:nvPicPr>
          <p:cNvPr id="1028" name="Picture 4" descr="Sociedad mexicana de ciencias horticolas | somech.com.mx"/>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22141" y="1192614"/>
            <a:ext cx="6053340" cy="2654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97446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TotalTime>
  <Words>533</Words>
  <Application>Microsoft Office PowerPoint</Application>
  <PresentationFormat>Personalizado</PresentationFormat>
  <Paragraphs>72</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Dr. Niño</dc:creator>
  <cp:lastModifiedBy>Dr. Niño</cp:lastModifiedBy>
  <cp:revision>17</cp:revision>
  <dcterms:created xsi:type="dcterms:W3CDTF">2025-10-09T18:26:48Z</dcterms:created>
  <dcterms:modified xsi:type="dcterms:W3CDTF">2025-10-10T21:06:22Z</dcterms:modified>
</cp:coreProperties>
</file>